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2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3.xml" ContentType="application/vnd.openxmlformats-officedocument.presentationml.notesSlide+xml"/>
  <Override PartName="/ppt/tags/tag314.xml" ContentType="application/vnd.openxmlformats-officedocument.presentationml.tags+xml"/>
  <Override PartName="/ppt/notesSlides/notesSlide4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notesSlides/notesSlide5.xml" ContentType="application/vnd.openxmlformats-officedocument.presentationml.notesSlide+xml"/>
  <Override PartName="/ppt/tags/tag318.xml" ContentType="application/vnd.openxmlformats-officedocument.presentationml.tags+xml"/>
  <Override PartName="/ppt/notesSlides/notesSlide6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notesSlides/notesSlide7.xml" ContentType="application/vnd.openxmlformats-officedocument.presentationml.notesSlide+xml"/>
  <Override PartName="/ppt/tags/tag331.xml" ContentType="application/vnd.openxmlformats-officedocument.presentationml.tags+xml"/>
  <Override PartName="/ppt/notesSlides/notesSlide8.xml" ContentType="application/vnd.openxmlformats-officedocument.presentationml.notesSlide+xml"/>
  <Override PartName="/ppt/tags/tag332.xml" ContentType="application/vnd.openxmlformats-officedocument.presentationml.tags+xml"/>
  <Override PartName="/ppt/notesSlides/notesSlide9.xml" ContentType="application/vnd.openxmlformats-officedocument.presentationml.notesSlide+xml"/>
  <Override PartName="/ppt/tags/tag33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6"/>
  </p:notesMasterIdLst>
  <p:sldIdLst>
    <p:sldId id="259" r:id="rId3"/>
    <p:sldId id="260" r:id="rId4"/>
    <p:sldId id="297" r:id="rId5"/>
    <p:sldId id="306" r:id="rId6"/>
    <p:sldId id="537" r:id="rId7"/>
    <p:sldId id="541" r:id="rId8"/>
    <p:sldId id="301" r:id="rId9"/>
    <p:sldId id="360" r:id="rId10"/>
    <p:sldId id="539" r:id="rId11"/>
    <p:sldId id="542" r:id="rId12"/>
    <p:sldId id="305" r:id="rId13"/>
    <p:sldId id="543" r:id="rId14"/>
    <p:sldId id="304" r:id="rId1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42" autoAdjust="0"/>
    <p:restoredTop sz="95860" autoAdjust="0"/>
  </p:normalViewPr>
  <p:slideViewPr>
    <p:cSldViewPr>
      <p:cViewPr varScale="1">
        <p:scale>
          <a:sx n="72" d="100"/>
          <a:sy n="72" d="100"/>
        </p:scale>
        <p:origin x="117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05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A97CEA82-D85A-4468-AF21-0D750D1E3D9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53AE8066-7276-4982-A906-E4D2697E3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3BA2F0F3-3B05-40CF-8CEC-14F603C35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2D3CBF-87B6-4269-B0C9-EC5AFCA345B7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A97CEA82-D85A-4468-AF21-0D750D1E3D9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53AE8066-7276-4982-A906-E4D2697E3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3BA2F0F3-3B05-40CF-8CEC-14F603C35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2D3CBF-87B6-4269-B0C9-EC5AFCA345B7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8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5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15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45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A97CEA82-D85A-4468-AF21-0D750D1E3D9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53AE8066-7276-4982-A906-E4D2697E3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3BA2F0F3-3B05-40CF-8CEC-14F603C35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2D3CBF-87B6-4269-B0C9-EC5AFCA345B7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7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60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28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2021/11/11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2021/11/11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2021/11/11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7.xml"/><Relationship Id="rId13" Type="http://schemas.openxmlformats.org/officeDocument/2006/relationships/audio" Target="../media/media10.m4a"/><Relationship Id="rId3" Type="http://schemas.openxmlformats.org/officeDocument/2006/relationships/tags" Target="../tags/tag322.xml"/><Relationship Id="rId7" Type="http://schemas.openxmlformats.org/officeDocument/2006/relationships/tags" Target="../tags/tag326.xml"/><Relationship Id="rId12" Type="http://schemas.microsoft.com/office/2007/relationships/media" Target="../media/media10.m4a"/><Relationship Id="rId2" Type="http://schemas.openxmlformats.org/officeDocument/2006/relationships/tags" Target="../tags/tag321.xml"/><Relationship Id="rId16" Type="http://schemas.openxmlformats.org/officeDocument/2006/relationships/image" Target="../media/image1.png"/><Relationship Id="rId1" Type="http://schemas.openxmlformats.org/officeDocument/2006/relationships/tags" Target="../tags/tag320.xml"/><Relationship Id="rId6" Type="http://schemas.openxmlformats.org/officeDocument/2006/relationships/tags" Target="../tags/tag325.xml"/><Relationship Id="rId11" Type="http://schemas.openxmlformats.org/officeDocument/2006/relationships/tags" Target="../tags/tag330.xml"/><Relationship Id="rId5" Type="http://schemas.openxmlformats.org/officeDocument/2006/relationships/tags" Target="../tags/tag324.xml"/><Relationship Id="rId15" Type="http://schemas.openxmlformats.org/officeDocument/2006/relationships/notesSlide" Target="../notesSlides/notesSlide7.xml"/><Relationship Id="rId10" Type="http://schemas.openxmlformats.org/officeDocument/2006/relationships/tags" Target="../tags/tag329.xml"/><Relationship Id="rId4" Type="http://schemas.openxmlformats.org/officeDocument/2006/relationships/tags" Target="../tags/tag323.xml"/><Relationship Id="rId9" Type="http://schemas.openxmlformats.org/officeDocument/2006/relationships/tags" Target="../tags/tag328.xml"/><Relationship Id="rId14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33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33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33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microsoft.com/office/2007/relationships/media" Target="../media/media2.m4a"/><Relationship Id="rId3" Type="http://schemas.openxmlformats.org/officeDocument/2006/relationships/tags" Target="../tags/tag294.xml"/><Relationship Id="rId7" Type="http://schemas.openxmlformats.org/officeDocument/2006/relationships/tags" Target="../tags/tag298.xml"/><Relationship Id="rId12" Type="http://schemas.openxmlformats.org/officeDocument/2006/relationships/tags" Target="../tags/tag303.xml"/><Relationship Id="rId17" Type="http://schemas.openxmlformats.org/officeDocument/2006/relationships/image" Target="../media/image1.png"/><Relationship Id="rId2" Type="http://schemas.openxmlformats.org/officeDocument/2006/relationships/tags" Target="../tags/tag293.xml"/><Relationship Id="rId16" Type="http://schemas.openxmlformats.org/officeDocument/2006/relationships/notesSlide" Target="../notesSlides/notesSlide2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297.xml"/><Relationship Id="rId11" Type="http://schemas.openxmlformats.org/officeDocument/2006/relationships/tags" Target="../tags/tag302.xml"/><Relationship Id="rId5" Type="http://schemas.openxmlformats.org/officeDocument/2006/relationships/tags" Target="../tags/tag296.xml"/><Relationship Id="rId15" Type="http://schemas.openxmlformats.org/officeDocument/2006/relationships/slideLayout" Target="../slideLayouts/slideLayout25.xml"/><Relationship Id="rId10" Type="http://schemas.openxmlformats.org/officeDocument/2006/relationships/tags" Target="../tags/tag301.xml"/><Relationship Id="rId4" Type="http://schemas.openxmlformats.org/officeDocument/2006/relationships/tags" Target="../tags/tag295.xml"/><Relationship Id="rId9" Type="http://schemas.openxmlformats.org/officeDocument/2006/relationships/tags" Target="../tags/tag300.xml"/><Relationship Id="rId14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audio" Target="../media/media3.m4a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microsoft.com/office/2007/relationships/media" Target="../media/media3.m4a"/><Relationship Id="rId5" Type="http://schemas.openxmlformats.org/officeDocument/2006/relationships/tags" Target="../tags/tag308.xml"/><Relationship Id="rId15" Type="http://schemas.openxmlformats.org/officeDocument/2006/relationships/image" Target="../media/image1.png"/><Relationship Id="rId10" Type="http://schemas.openxmlformats.org/officeDocument/2006/relationships/tags" Target="../tags/tag313.xml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31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15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16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1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1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31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第二次习题课</a:t>
            </a:r>
          </a:p>
        </p:txBody>
      </p:sp>
      <p:sp>
        <p:nvSpPr>
          <p:cNvPr id="40962" name="副标题 4">
            <a:extLst>
              <a:ext uri="{FF2B5EF4-FFF2-40B4-BE49-F238E27FC236}">
                <a16:creationId xmlns:a16="http://schemas.microsoft.com/office/drawing/2014/main" id="{D4EC7F5B-630C-4E28-852C-2A167871A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6" y="3519488"/>
            <a:ext cx="6002338" cy="915987"/>
          </a:xfrm>
        </p:spPr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3600" b="1" noProof="1"/>
              <a:t>2021 </a:t>
            </a:r>
            <a:r>
              <a:rPr lang="zh-CN" altLang="en-US" sz="3600" b="1" noProof="1"/>
              <a:t>年 </a:t>
            </a:r>
            <a:r>
              <a:rPr lang="en-US" altLang="zh-CN" sz="3600" b="1" noProof="1"/>
              <a:t>11 </a:t>
            </a:r>
            <a:r>
              <a:rPr lang="zh-CN" altLang="en-US" sz="3600" b="1" noProof="1"/>
              <a:t>月 </a:t>
            </a:r>
            <a:r>
              <a:rPr lang="en-US" altLang="zh-CN" sz="3600" b="1" noProof="1"/>
              <a:t>12 </a:t>
            </a:r>
            <a:r>
              <a:rPr lang="zh-CN" altLang="en-US" sz="3600" b="1" noProof="1"/>
              <a:t>日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2021 </a:t>
            </a:r>
            <a:r>
              <a:rPr lang="zh-CN" altLang="en-US" noProof="1"/>
              <a:t>秋</a:t>
            </a:r>
          </a:p>
        </p:txBody>
      </p:sp>
      <p:sp>
        <p:nvSpPr>
          <p:cNvPr id="40964" name="文本占位符 3">
            <a:extLst>
              <a:ext uri="{FF2B5EF4-FFF2-40B4-BE49-F238E27FC236}">
                <a16:creationId xmlns:a16="http://schemas.microsoft.com/office/drawing/2014/main" id="{043067A7-14E2-4189-87DE-24459225A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5613" y="5078413"/>
            <a:ext cx="1349375" cy="450850"/>
          </a:xfrm>
        </p:spPr>
        <p:txBody>
          <a:bodyPr/>
          <a:lstStyle/>
          <a:p>
            <a:pPr fontAlgn="auto"/>
            <a:endParaRPr lang="zh-CN" altLang="en-US" noProof="1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0FFDD08-74A9-49D1-B13B-0217BD7A0B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4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>
            <a:extLst>
              <a:ext uri="{FF2B5EF4-FFF2-40B4-BE49-F238E27FC236}">
                <a16:creationId xmlns:a16="http://schemas.microsoft.com/office/drawing/2014/main" id="{25648601-0E4E-4452-B97E-6073FCE6BBD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itchFamily="18" charset="-122"/>
              </a:rPr>
              <a:t>目录</a:t>
            </a:r>
          </a:p>
        </p:txBody>
      </p:sp>
      <p:sp>
        <p:nvSpPr>
          <p:cNvPr id="43010" name="文本框 23">
            <a:extLst>
              <a:ext uri="{FF2B5EF4-FFF2-40B4-BE49-F238E27FC236}">
                <a16:creationId xmlns:a16="http://schemas.microsoft.com/office/drawing/2014/main" id="{5DE3CE43-4B94-4252-96CC-B340F23801C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5" name="任意多边形 34">
            <a:extLst>
              <a:ext uri="{FF2B5EF4-FFF2-40B4-BE49-F238E27FC236}">
                <a16:creationId xmlns:a16="http://schemas.microsoft.com/office/drawing/2014/main" id="{6CEE5699-745B-4A78-AC4D-15DEA515A6DA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4310063" y="2579043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BA1812-D845-47F7-8A12-947DDD4CB60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16400" y="2846015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FC623C0-8CC4-412B-A7C0-906AD33D8F49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4310063" y="2946028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>
            <a:extLst>
              <a:ext uri="{FF2B5EF4-FFF2-40B4-BE49-F238E27FC236}">
                <a16:creationId xmlns:a16="http://schemas.microsoft.com/office/drawing/2014/main" id="{D085CEA6-705B-4AB4-8ABE-5152891D01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0" y="2780928"/>
            <a:ext cx="324036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PA2 </a:t>
            </a:r>
            <a:r>
              <a:rPr lang="zh-CN" altLang="en-US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习题讲解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9906929-2401-4125-915D-AF13B040878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216400" y="3479428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>
            <a:extLst>
              <a:ext uri="{FF2B5EF4-FFF2-40B4-BE49-F238E27FC236}">
                <a16:creationId xmlns:a16="http://schemas.microsoft.com/office/drawing/2014/main" id="{58389EF0-E923-4E8C-9585-53DE5CC8CCBA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4310063" y="3579440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>
            <a:extLst>
              <a:ext uri="{FF2B5EF4-FFF2-40B4-BE49-F238E27FC236}">
                <a16:creationId xmlns:a16="http://schemas.microsoft.com/office/drawing/2014/main" id="{FCEE794E-F3B9-473F-9E3A-379B9A306275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72000" y="3415928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LAB2&amp;3 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实验讲解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B508D2E-4CA1-479C-98AE-F13180448738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4572000" y="3388940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9043271-F613-48FC-93CA-71C55AF9016F}"/>
              </a:ext>
            </a:extLst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776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7"/>
    </mc:Choice>
    <mc:Fallback xmlns="">
      <p:transition spd="slow" advTm="3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LAB2 </a:t>
            </a:r>
            <a:r>
              <a:rPr lang="en-US" altLang="zh-CN" sz="3200" dirty="0" err="1">
                <a:sym typeface="微软雅黑" panose="020B0503020204020204" charset="-122"/>
              </a:rPr>
              <a:t>HashFun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62" y="1229395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框架已经实现 </a:t>
            </a:r>
            <a:r>
              <a:rPr lang="en-US" altLang="zh-CN" sz="2200" dirty="0">
                <a:sym typeface="微软雅黑" panose="020B0503020204020204" charset="-122"/>
              </a:rPr>
              <a:t>naïve </a:t>
            </a:r>
            <a:r>
              <a:rPr lang="zh-CN" altLang="en-US" sz="2200" dirty="0">
                <a:sym typeface="微软雅黑" panose="020B0503020204020204" charset="-122"/>
              </a:rPr>
              <a:t>的哈希策略与冲突处理方法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需要实现更好的哈希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针对 </a:t>
            </a:r>
            <a:r>
              <a:rPr lang="en-US" altLang="zh-CN" sz="2200" dirty="0">
                <a:sym typeface="微软雅黑" panose="020B0503020204020204" charset="-122"/>
              </a:rPr>
              <a:t>ascii </a:t>
            </a:r>
            <a:r>
              <a:rPr lang="zh-CN" altLang="en-US" sz="2200" dirty="0">
                <a:sym typeface="微软雅黑" panose="020B0503020204020204" charset="-122"/>
              </a:rPr>
              <a:t>数据与中文数据实现不同哈希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Ascii </a:t>
            </a:r>
            <a:r>
              <a:rPr lang="zh-CN" altLang="en-US" sz="2200" dirty="0">
                <a:sym typeface="微软雅黑" panose="020B0503020204020204" charset="-122"/>
              </a:rPr>
              <a:t>数据用多项式哈希即可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针对中文范围可以将 </a:t>
            </a:r>
            <a:r>
              <a:rPr lang="en-US" altLang="zh-CN" sz="2200" dirty="0">
                <a:sym typeface="微软雅黑" panose="020B0503020204020204" charset="-122"/>
              </a:rPr>
              <a:t>utf-8 </a:t>
            </a:r>
            <a:r>
              <a:rPr lang="zh-CN" altLang="en-US" sz="2200" dirty="0">
                <a:sym typeface="微软雅黑" panose="020B0503020204020204" charset="-122"/>
              </a:rPr>
              <a:t>多字节压到小空间内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冲突处理方法照课件实现即可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实验报告要求见题目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13A8B2-311E-400C-A9CC-696920388F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0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0"/>
    </mc:Choice>
    <mc:Fallback xmlns="">
      <p:transition spd="slow" advTm="65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LAB3 BBST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62" y="1229395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维护一棵</a:t>
            </a:r>
            <a:r>
              <a:rPr lang="en-US" altLang="zh-CN" sz="2200" dirty="0">
                <a:sym typeface="微软雅黑" panose="020B0503020204020204" charset="-122"/>
              </a:rPr>
              <a:t> BBST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支持插入、删除、查找三种操作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实现</a:t>
            </a:r>
            <a:r>
              <a:rPr lang="en-US" altLang="zh-CN" sz="2200" dirty="0">
                <a:sym typeface="微软雅黑" panose="020B0503020204020204" charset="-122"/>
              </a:rPr>
              <a:t>AVL</a:t>
            </a:r>
            <a:r>
              <a:rPr lang="zh-CN" altLang="en-US" sz="2200" dirty="0">
                <a:sym typeface="微软雅黑" panose="020B0503020204020204" charset="-122"/>
              </a:rPr>
              <a:t>树、</a:t>
            </a:r>
            <a:r>
              <a:rPr lang="en-US" altLang="zh-CN" sz="2200" dirty="0">
                <a:sym typeface="微软雅黑" panose="020B0503020204020204" charset="-122"/>
              </a:rPr>
              <a:t>splay</a:t>
            </a:r>
            <a:r>
              <a:rPr lang="zh-CN" altLang="en-US" sz="2200" dirty="0">
                <a:sym typeface="微软雅黑" panose="020B0503020204020204" charset="-122"/>
              </a:rPr>
              <a:t>树和红黑树中至少两种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自行设计数据来体现不同结构的优劣并分析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提交测例生成器，不提交测例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911F5BC-270A-4E19-8CC2-FBF5DC40E8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0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37"/>
    </mc:Choice>
    <mc:Fallback xmlns="">
      <p:transition spd="slow" advTm="5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zh-CN" altLang="en-US" sz="3200" dirty="0">
                <a:sym typeface="微软雅黑" panose="020B0503020204020204" charset="-122"/>
              </a:rPr>
              <a:t>谢谢！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祝大家在</a:t>
            </a:r>
            <a:r>
              <a:rPr lang="en-US" altLang="zh-CN" sz="2400" dirty="0"/>
              <a:t>PA</a:t>
            </a:r>
            <a:r>
              <a:rPr lang="zh-CN" altLang="en-US" sz="2400" dirty="0"/>
              <a:t>中取得好成绩！</a:t>
            </a:r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821E2E5-0AC3-4D2F-BE82-E26254F147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33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3"/>
    </mc:Choice>
    <mc:Fallback xmlns="">
      <p:transition spd="slow" advTm="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>
            <a:extLst>
              <a:ext uri="{FF2B5EF4-FFF2-40B4-BE49-F238E27FC236}">
                <a16:creationId xmlns:a16="http://schemas.microsoft.com/office/drawing/2014/main" id="{25648601-0E4E-4452-B97E-6073FCE6BBD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itchFamily="18" charset="-122"/>
              </a:rPr>
              <a:t>目录</a:t>
            </a:r>
          </a:p>
        </p:txBody>
      </p:sp>
      <p:sp>
        <p:nvSpPr>
          <p:cNvPr id="43010" name="文本框 23">
            <a:extLst>
              <a:ext uri="{FF2B5EF4-FFF2-40B4-BE49-F238E27FC236}">
                <a16:creationId xmlns:a16="http://schemas.microsoft.com/office/drawing/2014/main" id="{5DE3CE43-4B94-4252-96CC-B340F23801C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5" name="任意多边形 34">
            <a:extLst>
              <a:ext uri="{FF2B5EF4-FFF2-40B4-BE49-F238E27FC236}">
                <a16:creationId xmlns:a16="http://schemas.microsoft.com/office/drawing/2014/main" id="{6CEE5699-745B-4A78-AC4D-15DEA515A6DA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310063" y="2579043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BA1812-D845-47F7-8A12-947DDD4CB60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216400" y="2846015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FC623C0-8CC4-412B-A7C0-906AD33D8F49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4310063" y="2946028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>
            <a:extLst>
              <a:ext uri="{FF2B5EF4-FFF2-40B4-BE49-F238E27FC236}">
                <a16:creationId xmlns:a16="http://schemas.microsoft.com/office/drawing/2014/main" id="{D085CEA6-705B-4AB4-8ABE-5152891D01F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2780928"/>
            <a:ext cx="324036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PA2 </a:t>
            </a:r>
            <a:r>
              <a:rPr lang="zh-CN" altLang="en-US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习题讲解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9906929-2401-4125-915D-AF13B040878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216400" y="3479428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>
            <a:extLst>
              <a:ext uri="{FF2B5EF4-FFF2-40B4-BE49-F238E27FC236}">
                <a16:creationId xmlns:a16="http://schemas.microsoft.com/office/drawing/2014/main" id="{58389EF0-E923-4E8C-9585-53DE5CC8CCBA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4310063" y="3579440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>
            <a:extLst>
              <a:ext uri="{FF2B5EF4-FFF2-40B4-BE49-F238E27FC236}">
                <a16:creationId xmlns:a16="http://schemas.microsoft.com/office/drawing/2014/main" id="{FCEE794E-F3B9-473F-9E3A-379B9A306275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3415928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en-US" altLang="zh-CN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LAB2&amp;3 </a:t>
            </a:r>
            <a:r>
              <a:rPr lang="zh-CN" altLang="en-US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实验讲解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B508D2E-4CA1-479C-98AE-F13180448738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72000" y="3388940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538C3BA-BA47-4019-8EEC-F887033B1028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4"/>
    </mc:Choice>
    <mc:Fallback xmlns="">
      <p:transition spd="slow" advTm="7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>
            <a:extLst>
              <a:ext uri="{FF2B5EF4-FFF2-40B4-BE49-F238E27FC236}">
                <a16:creationId xmlns:a16="http://schemas.microsoft.com/office/drawing/2014/main" id="{25648601-0E4E-4452-B97E-6073FCE6BBD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itchFamily="18" charset="-122"/>
              </a:rPr>
              <a:t>目录</a:t>
            </a:r>
          </a:p>
        </p:txBody>
      </p:sp>
      <p:sp>
        <p:nvSpPr>
          <p:cNvPr id="43010" name="文本框 23">
            <a:extLst>
              <a:ext uri="{FF2B5EF4-FFF2-40B4-BE49-F238E27FC236}">
                <a16:creationId xmlns:a16="http://schemas.microsoft.com/office/drawing/2014/main" id="{5DE3CE43-4B94-4252-96CC-B340F23801C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BA1812-D845-47F7-8A12-947DDD4CB6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16400" y="2825998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FC623C0-8CC4-412B-A7C0-906AD33D8F4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310063" y="2926011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>
            <a:extLst>
              <a:ext uri="{FF2B5EF4-FFF2-40B4-BE49-F238E27FC236}">
                <a16:creationId xmlns:a16="http://schemas.microsoft.com/office/drawing/2014/main" id="{D085CEA6-705B-4AB4-8ABE-5152891D01F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2760911"/>
            <a:ext cx="3024336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PA2 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习题讲解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9906929-2401-4125-915D-AF13B040878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16400" y="3459411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>
            <a:extLst>
              <a:ext uri="{FF2B5EF4-FFF2-40B4-BE49-F238E27FC236}">
                <a16:creationId xmlns:a16="http://schemas.microsoft.com/office/drawing/2014/main" id="{58389EF0-E923-4E8C-9585-53DE5CC8CCB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310063" y="3559423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>
            <a:extLst>
              <a:ext uri="{FF2B5EF4-FFF2-40B4-BE49-F238E27FC236}">
                <a16:creationId xmlns:a16="http://schemas.microsoft.com/office/drawing/2014/main" id="{FCEE794E-F3B9-473F-9E3A-379B9A30627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395911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en-US" altLang="zh-CN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LAB2&amp;3 </a:t>
            </a:r>
            <a:r>
              <a:rPr lang="zh-CN" altLang="en-US" sz="2400" b="1" dirty="0">
                <a:solidFill>
                  <a:srgbClr val="262626"/>
                </a:solidFill>
                <a:ea typeface="微软雅黑" panose="020B0503020204020204" pitchFamily="34" charset="-122"/>
              </a:rPr>
              <a:t>实验讲解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B508D2E-4CA1-479C-98AE-F13180448738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4572000" y="3368923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A96498C-F2F5-45E2-BA09-FDEC64D37B5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95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"/>
    </mc:Choice>
    <mc:Fallback xmlns="">
      <p:transition spd="slow" advTm="3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PA2-1 Build</a:t>
            </a:r>
            <a:b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en-US" altLang="zh-CN" sz="3200" dirty="0">
              <a:sym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81B6CF04-48FE-480B-9B79-E469D7FF55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650" y="1297459"/>
                <a:ext cx="8140700" cy="485727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题目大意：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用孩子编号序列表示多叉树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实现子树移动</a:t>
                </a:r>
                <a:endParaRPr lang="en-US" altLang="zh-CN" sz="220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实现高度和子树规模查询</a:t>
                </a:r>
                <a:endParaRPr lang="en-US" altLang="zh-CN" sz="2200" dirty="0">
                  <a:sym typeface="微软雅黑" panose="020B0503020204020204" charset="-122"/>
                </a:endParaRPr>
              </a:p>
              <a:p>
                <a:r>
                  <a:rPr lang="zh-CN" altLang="en-US" sz="2400" dirty="0">
                    <a:sym typeface="微软雅黑" panose="020B0503020204020204" charset="-122"/>
                  </a:rPr>
                  <a:t>解题思路：</a:t>
                </a:r>
                <a:endParaRPr lang="en-US" altLang="zh-CN" sz="240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所有操作的</a:t>
                </a:r>
                <a:r>
                  <a:rPr lang="en-US" altLang="zh-CN" sz="2200" dirty="0">
                    <a:sym typeface="微软雅黑" panose="020B0503020204020204" charset="-122"/>
                  </a:rPr>
                  <a:t>cost</a:t>
                </a:r>
                <a:r>
                  <a:rPr lang="zh-CN" altLang="en-US" sz="2200" dirty="0">
                    <a:sym typeface="微软雅黑" panose="020B0503020204020204" charset="-122"/>
                  </a:rPr>
                  <a:t>之和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sym typeface="微软雅黑" panose="020B0503020204020204" charset="-122"/>
                      </a:rPr>
                      <m:t>≤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sym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sym typeface="微软雅黑" panose="020B050302020402020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sym typeface="微软雅黑" panose="020B0503020204020204" charset="-122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2200" b="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用子树链表或者多叉树的二叉树表示</a:t>
                </a:r>
                <a:endParaRPr lang="en-US" altLang="zh-CN" sz="220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维护最大后缀（弟弟）高度</a:t>
                </a:r>
                <a:endParaRPr lang="en-US" altLang="zh-CN" sz="2200" b="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维护子树规模时，自下而上维护信息</a:t>
                </a:r>
                <a:endParaRPr lang="en-US" altLang="zh-CN" sz="2200" b="0" dirty="0">
                  <a:sym typeface="微软雅黑" panose="020B0503020204020204" charset="-122"/>
                </a:endParaRPr>
              </a:p>
              <a:p>
                <a:pPr lvl="1"/>
                <a:endParaRPr sz="1400" dirty="0">
                  <a:sym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81B6CF04-48FE-480B-9B79-E469D7FF5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650" y="1297459"/>
                <a:ext cx="8140700" cy="4857279"/>
              </a:xfrm>
              <a:blipFill>
                <a:blip r:embed="rId6"/>
                <a:stretch>
                  <a:fillRect l="-898" t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A88E5663-386E-446F-AD01-5A38FD931C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0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40"/>
    </mc:Choice>
    <mc:Fallback xmlns="">
      <p:transition spd="slow" advTm="10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PA2-2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Found</a:t>
            </a:r>
            <a:endParaRPr kumimoji="1"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400" dirty="0"/>
                  <a:t>题目大意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给定一个</a:t>
                </a:r>
                <a:r>
                  <a:rPr lang="en-US" altLang="zh-CN" sz="2200" dirty="0"/>
                  <a:t>01</a:t>
                </a:r>
                <a:r>
                  <a:rPr lang="zh-CN" altLang="en-US" sz="2200" dirty="0"/>
                  <a:t>串</a:t>
                </a:r>
                <a:r>
                  <a:rPr lang="en-US" altLang="zh-CN" sz="2200" dirty="0"/>
                  <a:t>A</a:t>
                </a:r>
                <a:r>
                  <a:rPr lang="zh-CN" altLang="en-US" sz="2200" dirty="0"/>
                  <a:t>，找出它的最短非子串</a:t>
                </a:r>
                <a:r>
                  <a:rPr lang="en-US" altLang="zh-CN" sz="2200" dirty="0"/>
                  <a:t>B</a:t>
                </a:r>
              </a:p>
              <a:p>
                <a:pPr lvl="1"/>
                <a:r>
                  <a:rPr lang="zh-CN" altLang="en-US" sz="2200" dirty="0"/>
                  <a:t>空间限制 </a:t>
                </a:r>
                <a:r>
                  <a:rPr lang="en-US" altLang="zh-CN" sz="2200" dirty="0"/>
                  <a:t>6MB</a:t>
                </a:r>
              </a:p>
              <a:p>
                <a:pPr lvl="1"/>
                <a:r>
                  <a:rPr lang="en-US" altLang="zh-CN" sz="2200" dirty="0"/>
                  <a:t>|A|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zh-CN" altLang="en-US" sz="2200" dirty="0"/>
                  <a:t> （即</a:t>
                </a:r>
                <a:r>
                  <a:rPr lang="en-US" altLang="zh-CN" sz="2200" dirty="0"/>
                  <a:t>16MB</a:t>
                </a:r>
                <a:r>
                  <a:rPr lang="zh-CN" altLang="en-US" sz="2200" dirty="0"/>
                  <a:t>）</a:t>
                </a:r>
                <a:endParaRPr lang="en-US" altLang="zh-CN" sz="2200" dirty="0"/>
              </a:p>
              <a:p>
                <a:r>
                  <a:rPr lang="zh-CN" altLang="en-US" sz="2400" dirty="0"/>
                  <a:t>解题思路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长度为 </a:t>
                </a:r>
                <a:r>
                  <a:rPr lang="en-US" altLang="zh-CN" sz="2200" dirty="0"/>
                  <a:t>m </a:t>
                </a:r>
                <a:r>
                  <a:rPr lang="zh-CN" altLang="en-US" sz="2200" dirty="0"/>
                  <a:t>的不同串有多少种</a:t>
                </a:r>
                <a:r>
                  <a:rPr lang="en-US" altLang="zh-CN" sz="2200" dirty="0"/>
                  <a:t>?</a:t>
                </a:r>
              </a:p>
              <a:p>
                <a:pPr lvl="1"/>
                <a:r>
                  <a:rPr lang="zh-CN" altLang="en-US" sz="2200" dirty="0"/>
                  <a:t>利用位图记录下某个长度所有出现过的子串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所有长为 </a:t>
                </a:r>
                <a:r>
                  <a:rPr lang="en-US" altLang="zh-CN" sz="2200" dirty="0"/>
                  <a:t>m </a:t>
                </a:r>
                <a:r>
                  <a:rPr lang="zh-CN" altLang="en-US" sz="2200" dirty="0"/>
                  <a:t>的子串可以推导出长为 </a:t>
                </a:r>
                <a:r>
                  <a:rPr lang="en-US" altLang="zh-CN" sz="2200" dirty="0"/>
                  <a:t>m-1 </a:t>
                </a:r>
                <a:r>
                  <a:rPr lang="zh-CN" altLang="en-US" sz="2200" dirty="0"/>
                  <a:t>的子串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输入用滑动窗口法处理，记录最长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若长为 </a:t>
                </a:r>
                <a:r>
                  <a:rPr lang="en-US" altLang="zh-CN" sz="2200" dirty="0"/>
                  <a:t>m </a:t>
                </a:r>
                <a:r>
                  <a:rPr lang="zh-CN" altLang="en-US" sz="2200" dirty="0"/>
                  <a:t>的串皆出现过，则答案长为 </a:t>
                </a:r>
                <a:r>
                  <a:rPr lang="en-US" altLang="zh-CN" sz="2200" dirty="0"/>
                  <a:t>m+1 </a:t>
                </a:r>
                <a:r>
                  <a:rPr lang="zh-CN" altLang="en-US" sz="2200" dirty="0"/>
                  <a:t>的未出现的字典序最小串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  <a:blipFill>
                <a:blip r:embed="rId5"/>
                <a:stretch>
                  <a:fillRect l="-898" t="-1584" r="-449" b="-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B94CE96-63F4-4AE6-A3FA-4914F589C0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03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46"/>
    </mc:Choice>
    <mc:Fallback>
      <p:transition spd="slow" advTm="99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PA2-3 Match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题目大意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给定一个由小写字母组成的字符串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支持增加、删除、翻转三种字符串操作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查询两个子串是否相同</a:t>
                </a:r>
                <a:endParaRPr lang="en-US" altLang="zh-CN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≤400000,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≤400000</m:t>
                    </m:r>
                  </m:oMath>
                </a14:m>
                <a:endParaRPr lang="en-US" altLang="zh-CN" sz="2200" dirty="0"/>
              </a:p>
              <a:p>
                <a:r>
                  <a:rPr lang="zh-CN" altLang="en-US" sz="2400" dirty="0"/>
                  <a:t>解题思路</a:t>
                </a:r>
                <a:endParaRPr lang="en-US" altLang="zh-CN" sz="2400" dirty="0"/>
              </a:p>
              <a:p>
                <a:pPr lvl="1"/>
                <a:r>
                  <a:rPr lang="en-US" altLang="zh-CN" sz="2200" dirty="0"/>
                  <a:t>Splay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Tree </a:t>
                </a:r>
                <a:r>
                  <a:rPr lang="zh-CN" altLang="en-US" sz="2200" dirty="0"/>
                  <a:t>维护字符串的所有字节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翻转操作：惰性标记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维护子树的哈希值（正序</a:t>
                </a:r>
                <a:r>
                  <a:rPr lang="en-US" altLang="zh-CN" sz="2200" dirty="0"/>
                  <a:t>&amp;</a:t>
                </a:r>
                <a:r>
                  <a:rPr lang="zh-CN" altLang="en-US" sz="2200" dirty="0"/>
                  <a:t>逆序，多项式哈希）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哈希相等即为字符串相等（</a:t>
                </a:r>
                <a:r>
                  <a:rPr lang="en-US" altLang="zh-CN" sz="2200" dirty="0"/>
                  <a:t>Special Judge</a:t>
                </a:r>
                <a:r>
                  <a:rPr lang="zh-CN" altLang="en-US" sz="2200" dirty="0"/>
                  <a:t>）</a:t>
                </a:r>
                <a:endParaRPr lang="en-US" altLang="zh-CN" sz="2200" dirty="0"/>
              </a:p>
              <a:p>
                <a:pPr lvl="1"/>
                <a:endParaRPr lang="en-US" altLang="zh-CN" sz="2000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  <a:blipFill>
                <a:blip r:embed="rId5"/>
                <a:stretch>
                  <a:fillRect l="-898" t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364E155-0F18-406B-B5ED-F49D85864B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8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41"/>
    </mc:Choice>
    <mc:Fallback xmlns="">
      <p:transition spd="slow" advTm="103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PA2-4-2 Kidd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假想有</a:t>
            </a:r>
            <a:r>
              <a:rPr lang="en-US" altLang="zh-CN" sz="2200" dirty="0">
                <a:sym typeface="微软雅黑" panose="020B0503020204020204" charset="-122"/>
              </a:rPr>
              <a:t>2^31</a:t>
            </a:r>
            <a:r>
              <a:rPr lang="zh-CN" altLang="en-US" sz="2200" dirty="0">
                <a:sym typeface="微软雅黑" panose="020B0503020204020204" charset="-122"/>
              </a:rPr>
              <a:t>张扑克牌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翻转一个区间内的扑克牌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求一个区间扑克牌翻转次数和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线段树（数组紧凑表示）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惰性标记，自上而下扩散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数据离散化，左闭右开区间，排序后映射为叶节点</a:t>
            </a:r>
            <a:endParaRPr lang="en-US" altLang="zh-CN" sz="2400" dirty="0">
              <a:sym typeface="微软雅黑" panose="020B0503020204020204" charset="-122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AA19FBA-5E8C-4E50-94A9-C177B58820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9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44"/>
    </mc:Choice>
    <mc:Fallback xmlns="">
      <p:transition spd="slow" advTm="11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PA2-5 Temperature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给出平面上不超过 </a:t>
            </a:r>
            <a:r>
              <a:rPr lang="en-US" altLang="zh-CN" sz="2400" dirty="0">
                <a:sym typeface="微软雅黑" panose="020B0503020204020204" charset="-122"/>
              </a:rPr>
              <a:t>200,000 </a:t>
            </a:r>
            <a:r>
              <a:rPr lang="zh-CN" altLang="en-US" sz="2400" dirty="0">
                <a:sym typeface="微软雅黑" panose="020B0503020204020204" charset="-122"/>
              </a:rPr>
              <a:t>个点和温度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给出不超过 </a:t>
            </a:r>
            <a:r>
              <a:rPr lang="en-US" altLang="zh-CN" sz="2400" dirty="0">
                <a:sym typeface="微软雅黑" panose="020B0503020204020204" charset="-122"/>
              </a:rPr>
              <a:t>160,000 </a:t>
            </a:r>
            <a:r>
              <a:rPr lang="zh-CN" altLang="en-US" sz="2400" dirty="0">
                <a:sym typeface="微软雅黑" panose="020B0503020204020204" charset="-122"/>
              </a:rPr>
              <a:t>个矩形，求其中的温度最值</a:t>
            </a:r>
            <a:endParaRPr lang="en-US" altLang="zh-CN" sz="24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en-US" altLang="zh-CN" sz="2400" dirty="0" err="1">
                <a:sym typeface="微软雅黑" panose="020B0503020204020204" charset="-122"/>
              </a:rPr>
              <a:t>kd</a:t>
            </a:r>
            <a:r>
              <a:rPr lang="en-US" altLang="zh-CN" sz="2400" dirty="0">
                <a:sym typeface="微软雅黑" panose="020B0503020204020204" charset="-122"/>
              </a:rPr>
              <a:t>-tree</a:t>
            </a:r>
          </a:p>
          <a:p>
            <a:pPr lvl="2"/>
            <a:r>
              <a:rPr lang="zh-CN" altLang="en-US" sz="2400" dirty="0">
                <a:sym typeface="微软雅黑" panose="020B0503020204020204" charset="-122"/>
              </a:rPr>
              <a:t>可轮流沿 </a:t>
            </a:r>
            <a:r>
              <a:rPr lang="en-US" altLang="zh-CN" sz="2400" dirty="0">
                <a:sym typeface="微软雅黑" panose="020B0503020204020204" charset="-122"/>
              </a:rPr>
              <a:t>x</a:t>
            </a:r>
            <a:r>
              <a:rPr lang="zh-CN" altLang="en-US" sz="2400" dirty="0">
                <a:sym typeface="微软雅黑" panose="020B0503020204020204" charset="-122"/>
              </a:rPr>
              <a:t>、</a:t>
            </a:r>
            <a:r>
              <a:rPr lang="en-US" altLang="zh-CN" sz="2400" dirty="0">
                <a:sym typeface="微软雅黑" panose="020B0503020204020204" charset="-122"/>
              </a:rPr>
              <a:t>y </a:t>
            </a:r>
            <a:r>
              <a:rPr lang="zh-CN" altLang="en-US" sz="2400" dirty="0">
                <a:sym typeface="微软雅黑" panose="020B0503020204020204" charset="-122"/>
              </a:rPr>
              <a:t>划分区域，需排序或求中点</a:t>
            </a:r>
            <a:endParaRPr lang="en-US" altLang="zh-CN" sz="2400" dirty="0">
              <a:sym typeface="微软雅黑" panose="020B0503020204020204" charset="-122"/>
            </a:endParaRPr>
          </a:p>
          <a:p>
            <a:pPr lvl="2"/>
            <a:r>
              <a:rPr lang="zh-CN" altLang="en-US" sz="2400" dirty="0">
                <a:sym typeface="微软雅黑" panose="020B0503020204020204" charset="-122"/>
              </a:rPr>
              <a:t>注意两边子树范围可以有重叠，但必须平衡</a:t>
            </a:r>
            <a:endParaRPr lang="en-US" altLang="zh-CN" sz="2400" dirty="0">
              <a:sym typeface="微软雅黑" panose="020B0503020204020204" charset="-122"/>
            </a:endParaRPr>
          </a:p>
          <a:p>
            <a:pPr lvl="2"/>
            <a:r>
              <a:rPr lang="zh-CN" altLang="en-US" sz="2400" dirty="0">
                <a:sym typeface="微软雅黑" panose="020B0503020204020204" charset="-122"/>
              </a:rPr>
              <a:t>记录子树最值，用于查询剪枝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两层搜索树（树套树）</a:t>
            </a:r>
            <a:endParaRPr lang="en-US" altLang="zh-CN" sz="2400" dirty="0">
              <a:sym typeface="微软雅黑" panose="020B050302020402020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5306120-4A64-4C78-BB79-F9E9F74D58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222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03"/>
    </mc:Choice>
    <mc:Fallback xmlns="">
      <p:transition spd="slow" advTm="113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PA2-6 Hacker</a:t>
            </a:r>
            <a:endParaRPr kumimoji="1" lang="zh-CN" altLang="en-US" sz="32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5DF81B1-DC45-431A-8B0A-5051C2EA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12" y="1268760"/>
            <a:ext cx="8139178" cy="538890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</a:t>
            </a:r>
            <a:endParaRPr lang="en-US" altLang="zh-CN" sz="2400" dirty="0"/>
          </a:p>
          <a:p>
            <a:pPr lvl="1"/>
            <a:r>
              <a:rPr lang="zh-CN" altLang="en-US" sz="2200" dirty="0">
                <a:latin typeface="Cambria Math" panose="02040503050406030204" pitchFamily="18" charset="0"/>
              </a:rPr>
              <a:t>用密码本记录已破解明文（长不大于</a:t>
            </a:r>
            <a:r>
              <a:rPr lang="en-US" altLang="zh-CN" sz="2200" dirty="0">
                <a:latin typeface="Cambria Math" panose="02040503050406030204" pitchFamily="18" charset="0"/>
              </a:rPr>
              <a:t>8</a:t>
            </a:r>
            <a:r>
              <a:rPr lang="zh-CN" altLang="en-US" sz="2200" dirty="0">
                <a:latin typeface="Cambria Math" panose="02040503050406030204" pitchFamily="18" charset="0"/>
              </a:rPr>
              <a:t>）及其密文</a:t>
            </a:r>
            <a:endParaRPr lang="en-US" altLang="zh-CN" sz="2200" dirty="0">
              <a:latin typeface="Cambria Math" panose="02040503050406030204" pitchFamily="18" charset="0"/>
            </a:endParaRPr>
          </a:p>
          <a:p>
            <a:pPr lvl="1"/>
            <a:r>
              <a:rPr lang="zh-CN" altLang="en-US" sz="2200" dirty="0">
                <a:latin typeface="Cambria Math" panose="02040503050406030204" pitchFamily="18" charset="0"/>
              </a:rPr>
              <a:t>初始已知所有长不大于 </a:t>
            </a:r>
            <a:r>
              <a:rPr lang="en-US" altLang="zh-CN" sz="2200" dirty="0">
                <a:latin typeface="Cambria Math" panose="02040503050406030204" pitchFamily="18" charset="0"/>
              </a:rPr>
              <a:t>5 </a:t>
            </a:r>
            <a:r>
              <a:rPr lang="zh-CN" altLang="en-US" sz="2200" dirty="0">
                <a:latin typeface="Cambria Math" panose="02040503050406030204" pitchFamily="18" charset="0"/>
              </a:rPr>
              <a:t>的明文的密文</a:t>
            </a:r>
            <a:endParaRPr lang="en-US" altLang="zh-CN" sz="2200" dirty="0"/>
          </a:p>
          <a:p>
            <a:pPr lvl="1"/>
            <a:r>
              <a:rPr lang="zh-CN" altLang="en-US" sz="2200" dirty="0">
                <a:latin typeface="Cambria Math" panose="02040503050406030204" pitchFamily="18" charset="0"/>
              </a:rPr>
              <a:t>将连续破解明文的首字母组成新明文纳入密码本</a:t>
            </a:r>
            <a:endParaRPr lang="en-US" altLang="zh-CN" sz="2200" dirty="0">
              <a:latin typeface="Cambria Math" panose="02040503050406030204" pitchFamily="18" charset="0"/>
            </a:endParaRPr>
          </a:p>
          <a:p>
            <a:r>
              <a:rPr lang="zh-CN" altLang="en-US" sz="2400" dirty="0"/>
              <a:t>解题思路</a:t>
            </a:r>
            <a:endParaRPr lang="en-US" altLang="zh-CN" sz="2400" dirty="0"/>
          </a:p>
          <a:p>
            <a:pPr lvl="1"/>
            <a:r>
              <a:rPr lang="zh-CN" altLang="en-US" sz="2200" dirty="0"/>
              <a:t>密文为</a:t>
            </a:r>
            <a:r>
              <a:rPr lang="en-US" altLang="zh-CN" sz="2200" dirty="0"/>
              <a:t>8</a:t>
            </a:r>
            <a:r>
              <a:rPr lang="zh-CN" altLang="en-US" sz="2200" dirty="0"/>
              <a:t>位</a:t>
            </a:r>
            <a:r>
              <a:rPr lang="en-US" altLang="zh-CN" sz="2200" dirty="0"/>
              <a:t>16</a:t>
            </a:r>
            <a:r>
              <a:rPr lang="zh-CN" altLang="en-US" sz="2200" dirty="0"/>
              <a:t>进制数（字符串），恰好组成一个 </a:t>
            </a:r>
            <a:r>
              <a:rPr lang="en-US" altLang="zh-CN" sz="2200" dirty="0"/>
              <a:t>int</a:t>
            </a:r>
          </a:p>
          <a:p>
            <a:pPr lvl="1"/>
            <a:r>
              <a:rPr lang="zh-CN" altLang="en-US" sz="2200" dirty="0"/>
              <a:t>初始化遍历长为</a:t>
            </a:r>
            <a:r>
              <a:rPr lang="en-US" altLang="zh-CN" sz="2200" dirty="0"/>
              <a:t>1~5</a:t>
            </a:r>
            <a:r>
              <a:rPr lang="zh-CN" altLang="en-US" sz="2200" dirty="0"/>
              <a:t>的所有明文，计算密文</a:t>
            </a:r>
            <a:endParaRPr lang="en-US" altLang="zh-CN" sz="2200" dirty="0"/>
          </a:p>
          <a:p>
            <a:pPr lvl="1"/>
            <a:r>
              <a:rPr lang="zh-CN" altLang="en-US" sz="2200" dirty="0"/>
              <a:t>散列表维护已知的“密文”到“明文”的对应关系</a:t>
            </a:r>
            <a:endParaRPr lang="en-US" altLang="zh-CN" sz="2200" dirty="0"/>
          </a:p>
          <a:p>
            <a:pPr lvl="1"/>
            <a:r>
              <a:rPr lang="zh-CN" altLang="en-US" sz="2200" dirty="0"/>
              <a:t>不要忘了计算密文前加盐</a:t>
            </a:r>
            <a:endParaRPr lang="en-US" altLang="zh-CN" sz="2200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1D58B7D-A9A2-4272-9F71-0E39BC0C66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72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72"/>
    </mc:Choice>
    <mc:Fallback xmlns="">
      <p:transition spd="slow" advTm="108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1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1.7|31.9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7.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1.8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3|17.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3|16.5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5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1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0.6|2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3.1|1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">
    <a:dk1>
      <a:srgbClr val="000000"/>
    </a:dk1>
    <a:lt1>
      <a:srgbClr val="FFFFFF"/>
    </a:lt1>
    <a:dk2>
      <a:srgbClr val="F2F3FF"/>
    </a:dk2>
    <a:lt2>
      <a:srgbClr val="FFFFFF"/>
    </a:lt2>
    <a:accent1>
      <a:srgbClr val="5066E9"/>
    </a:accent1>
    <a:accent2>
      <a:srgbClr val="598DD5"/>
    </a:accent2>
    <a:accent3>
      <a:srgbClr val="5CAAC6"/>
    </a:accent3>
    <a:accent4>
      <a:srgbClr val="60C1B5"/>
    </a:accent4>
    <a:accent5>
      <a:srgbClr val="64D6A1"/>
    </a:accent5>
    <a:accent6>
      <a:srgbClr val="67EB8D"/>
    </a:accent6>
    <a:hlink>
      <a:srgbClr val="5066E9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</Words>
  <Application>Microsoft Office PowerPoint</Application>
  <PresentationFormat>On-screen Show (4:3)</PresentationFormat>
  <Paragraphs>106</Paragraphs>
  <Slides>13</Slides>
  <Notes>10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Helvetica Neue</vt:lpstr>
      <vt:lpstr>黑体</vt:lpstr>
      <vt:lpstr>Arial</vt:lpstr>
      <vt:lpstr>Calibri</vt:lpstr>
      <vt:lpstr>Cambria Math</vt:lpstr>
      <vt:lpstr>Office 主题​​</vt:lpstr>
      <vt:lpstr>1_Office 主题​​</vt:lpstr>
      <vt:lpstr>第二次习题课</vt:lpstr>
      <vt:lpstr>PowerPoint Presentation</vt:lpstr>
      <vt:lpstr>PowerPoint Presentation</vt:lpstr>
      <vt:lpstr>PA2-1 Build </vt:lpstr>
      <vt:lpstr>PA2-2 Not Found</vt:lpstr>
      <vt:lpstr>PA2-3 Match</vt:lpstr>
      <vt:lpstr>PA2-4-2 Kidd</vt:lpstr>
      <vt:lpstr>PA2-5 Temperature</vt:lpstr>
      <vt:lpstr>PA2-6 Hacker</vt:lpstr>
      <vt:lpstr>PowerPoint Presentation</vt:lpstr>
      <vt:lpstr>LAB2 HashFun</vt:lpstr>
      <vt:lpstr>LAB3 BBST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lu l</cp:lastModifiedBy>
  <cp:revision>222</cp:revision>
  <dcterms:created xsi:type="dcterms:W3CDTF">2019-09-23T07:27:02Z</dcterms:created>
  <dcterms:modified xsi:type="dcterms:W3CDTF">2021-11-12T08:40:07Z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